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1" r:id="rId2"/>
    <p:sldId id="257" r:id="rId3"/>
    <p:sldId id="262" r:id="rId4"/>
    <p:sldId id="263" r:id="rId5"/>
    <p:sldId id="264" r:id="rId6"/>
  </p:sldIdLst>
  <p:sldSz cx="12192000" cy="6858000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22647"/>
    <a:srgbClr val="FFE8D1"/>
    <a:srgbClr val="FFF7EF"/>
    <a:srgbClr val="E33024"/>
    <a:srgbClr val="ED5F17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6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-456" y="-96"/>
      </p:cViewPr>
      <p:guideLst>
        <p:guide orient="horz" pos="1049"/>
        <p:guide pos="46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D317645-45F9-40AB-A1A3-DF3170CA7244}" type="datetimeFigureOut">
              <a:rPr lang="ru-RU"/>
              <a:pPr>
                <a:defRPr/>
              </a:pPr>
              <a:t>08.11.2021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4F8D63C2-1A04-475E-9AA3-C5DCEE23D1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72806226-AD26-4BE2-8016-8416496BCF96}" type="datetimeFigureOut">
              <a:rPr lang="ru-RU"/>
              <a:pPr>
                <a:defRPr/>
              </a:pPr>
              <a:t>08.11.2021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95E93937-4AC4-4C21-8314-D570A01211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155B7B-56CC-46BC-B43B-6B3DB77C9808}" type="datetime1">
              <a:rPr lang="ru-RU"/>
              <a:pPr>
                <a:defRPr/>
              </a:pPr>
              <a:t>08.11.2021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7E76F8-C4A3-4F20-A95C-72244EC42E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8FDBB8-9F63-465F-B805-A8481BAB9E5A}" type="datetime1">
              <a:rPr lang="ru-RU"/>
              <a:pPr>
                <a:defRPr/>
              </a:pPr>
              <a:t>08.11.2021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A0D1DD-3BBD-48BC-B326-4A9DD2320C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135407-CAAF-48BA-A903-B957BAF86F1D}" type="datetime1">
              <a:rPr lang="ru-RU"/>
              <a:pPr>
                <a:defRPr/>
              </a:pPr>
              <a:t>08.11.2021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718D3A-2E45-4014-8A3D-74B9A53B1C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14A70F-1A75-47AA-8788-83E9E2B9F469}" type="datetime1">
              <a:rPr lang="ru-RU"/>
              <a:pPr>
                <a:defRPr/>
              </a:pPr>
              <a:t>08.11.2021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2DB148-3CB5-4ACB-9740-4FE8E66496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2EA562-D273-4C7D-A735-D72DA60C841B}" type="datetime1">
              <a:rPr lang="ru-RU"/>
              <a:pPr>
                <a:defRPr/>
              </a:pPr>
              <a:t>08.11.2021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C06BD2-23D5-4DB1-9491-2CFC38A008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62BD2A-3B86-4AD4-8ED1-1B7F703B8D75}" type="datetime1">
              <a:rPr lang="ru-RU"/>
              <a:pPr>
                <a:defRPr/>
              </a:pPr>
              <a:t>08.11.2021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C14452-C8D9-4C43-8487-BA7068BF41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258FD9-4C31-48A3-AD3F-7F3745C9CDA5}" type="datetime1">
              <a:rPr lang="ru-RU"/>
              <a:pPr>
                <a:defRPr/>
              </a:pPr>
              <a:t>08.11.2021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7070AF-A003-4239-AB00-4544F39018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F4405B-6D0E-4459-AD6D-0D9C70C94A65}" type="datetime1">
              <a:rPr lang="ru-RU"/>
              <a:pPr>
                <a:defRPr/>
              </a:pPr>
              <a:t>08.11.2021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A04E46-BEF8-4701-8B6D-50145ED160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EFB6D2-065B-4796-B7C7-6F4827E8CA70}" type="datetime1">
              <a:rPr lang="ru-RU"/>
              <a:pPr>
                <a:defRPr/>
              </a:pPr>
              <a:t>08.11.2021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6351F6-894B-4D84-ACD4-B9C1223F39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EEA824-6EE5-4AC7-985B-5A59F290FFC1}" type="datetime1">
              <a:rPr lang="ru-RU"/>
              <a:pPr>
                <a:defRPr/>
              </a:pPr>
              <a:t>08.11.2021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A1D77A-EEA6-4843-ADA4-4D887BAD7A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EE8528-9445-4C93-8E04-79450D899E93}" type="datetime1">
              <a:rPr lang="ru-RU"/>
              <a:pPr>
                <a:defRPr/>
              </a:pPr>
              <a:t>08.11.2021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80A855-88D9-4C71-A0C9-A9088EA768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A09B872-9457-4AD2-88F4-D3A2B6D85878}" type="datetime1">
              <a:rPr lang="ru-RU"/>
              <a:pPr>
                <a:defRPr/>
              </a:pPr>
              <a:t>08.11.2021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19F994F-B418-4F8A-9CBB-E07190C9F6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7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png"/><Relationship Id="rId11" Type="http://schemas.openxmlformats.org/officeDocument/2006/relationships/oleObject" Target="../embeddings/oleObject3.bin"/><Relationship Id="rId5" Type="http://schemas.openxmlformats.org/officeDocument/2006/relationships/image" Target="../media/image5.png"/><Relationship Id="rId10" Type="http://schemas.openxmlformats.org/officeDocument/2006/relationships/oleObject" Target="../embeddings/oleObject2.bin"/><Relationship Id="rId4" Type="http://schemas.openxmlformats.org/officeDocument/2006/relationships/image" Target="../media/image4.png"/><Relationship Id="rId9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hyperlink" Target="https://www.teplodigital.org/" TargetMode="External"/><Relationship Id="rId11" Type="http://schemas.openxmlformats.org/officeDocument/2006/relationships/hyperlink" Target="https://help.yandex.ru/business" TargetMode="External"/><Relationship Id="rId5" Type="http://schemas.openxmlformats.org/officeDocument/2006/relationships/hyperlink" Target="https://www.google.com/intl/ru/nonprofits/" TargetMode="External"/><Relationship Id="rId10" Type="http://schemas.openxmlformats.org/officeDocument/2006/relationships/image" Target="../media/image12.jpeg"/><Relationship Id="rId4" Type="http://schemas.openxmlformats.org/officeDocument/2006/relationships/image" Target="../media/image9.png"/><Relationship Id="rId9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13" Type="http://schemas.openxmlformats.org/officeDocument/2006/relationships/image" Target="../media/image20.jpeg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14.jpeg"/><Relationship Id="rId12" Type="http://schemas.openxmlformats.org/officeDocument/2006/relationships/image" Target="../media/image19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3.jpeg"/><Relationship Id="rId11" Type="http://schemas.openxmlformats.org/officeDocument/2006/relationships/image" Target="../media/image18.jpeg"/><Relationship Id="rId5" Type="http://schemas.openxmlformats.org/officeDocument/2006/relationships/oleObject" Target="../embeddings/oleObject5.bin"/><Relationship Id="rId10" Type="http://schemas.openxmlformats.org/officeDocument/2006/relationships/image" Target="../media/image17.jpeg"/><Relationship Id="rId4" Type="http://schemas.openxmlformats.org/officeDocument/2006/relationships/image" Target="../media/image9.png"/><Relationship Id="rId9" Type="http://schemas.openxmlformats.org/officeDocument/2006/relationships/image" Target="../media/image16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jpeg"/><Relationship Id="rId3" Type="http://schemas.openxmlformats.org/officeDocument/2006/relationships/notesSlide" Target="../notesSlides/notesSlide4.xml"/><Relationship Id="rId7" Type="http://schemas.openxmlformats.org/officeDocument/2006/relationships/hyperlink" Target="https://te-st.ru/" TargetMode="Externa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1.jpeg"/><Relationship Id="rId11" Type="http://schemas.openxmlformats.org/officeDocument/2006/relationships/hyperlink" Target="https://paseka.te-st.ru/" TargetMode="External"/><Relationship Id="rId5" Type="http://schemas.openxmlformats.org/officeDocument/2006/relationships/oleObject" Target="../embeddings/oleObject6.bin"/><Relationship Id="rId10" Type="http://schemas.openxmlformats.org/officeDocument/2006/relationships/image" Target="../media/image23.jpeg"/><Relationship Id="rId4" Type="http://schemas.openxmlformats.org/officeDocument/2006/relationships/image" Target="../media/image9.png"/><Relationship Id="rId9" Type="http://schemas.openxmlformats.org/officeDocument/2006/relationships/hyperlink" Target="https://itv.te-st.ru/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7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6.png"/><Relationship Id="rId11" Type="http://schemas.openxmlformats.org/officeDocument/2006/relationships/oleObject" Target="../embeddings/oleObject9.bin"/><Relationship Id="rId5" Type="http://schemas.openxmlformats.org/officeDocument/2006/relationships/image" Target="../media/image5.png"/><Relationship Id="rId10" Type="http://schemas.openxmlformats.org/officeDocument/2006/relationships/oleObject" Target="../embeddings/oleObject8.bin"/><Relationship Id="rId4" Type="http://schemas.openxmlformats.org/officeDocument/2006/relationships/image" Target="../media/image4.png"/><Relationship Id="rId9" Type="http://schemas.openxmlformats.org/officeDocument/2006/relationships/oleObject" Target="../embeddings/oleObject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03" name="Рисунок 18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15875" y="346075"/>
            <a:ext cx="4246563" cy="5021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6204" name="Группа 21"/>
          <p:cNvGrpSpPr>
            <a:grpSpLocks/>
          </p:cNvGrpSpPr>
          <p:nvPr/>
        </p:nvGrpSpPr>
        <p:grpSpPr bwMode="auto">
          <a:xfrm>
            <a:off x="6657975" y="119063"/>
            <a:ext cx="5202238" cy="963612"/>
            <a:chOff x="3626920" y="1168939"/>
            <a:chExt cx="5201338" cy="964661"/>
          </a:xfrm>
        </p:grpSpPr>
        <p:pic>
          <p:nvPicPr>
            <p:cNvPr id="6208" name="Рисунок 22"/>
            <p:cNvPicPr>
              <a:picLocks noChangeAspect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3626920" y="1168939"/>
              <a:ext cx="694723" cy="8607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209" name="Рисунок 23"/>
            <p:cNvPicPr>
              <a:picLocks noChangeAspect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4956896" y="1599328"/>
              <a:ext cx="998029" cy="3609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210" name="Рисунок 24"/>
            <p:cNvPicPr>
              <a:picLocks noChangeAspect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7755673" y="1599328"/>
              <a:ext cx="1072585" cy="3609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211" name="Рисунок 25"/>
            <p:cNvPicPr>
              <a:picLocks noChangeAspect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6463775" y="1427399"/>
              <a:ext cx="783049" cy="7062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7" name="Заголовок 1"/>
          <p:cNvSpPr>
            <a:spLocks noGrp="1"/>
          </p:cNvSpPr>
          <p:nvPr>
            <p:ph type="ctrTitle"/>
          </p:nvPr>
        </p:nvSpPr>
        <p:spPr>
          <a:xfrm>
            <a:off x="6423025" y="2297113"/>
            <a:ext cx="4214813" cy="1049337"/>
          </a:xfrm>
        </p:spPr>
        <p:txBody>
          <a:bodyPr rtlCol="0" anchor="t">
            <a:no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ru-RU" altLang="ru-RU" sz="1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Межрегиональная общественная организация по содействию семьям </a:t>
            </a:r>
            <a:br>
              <a:rPr lang="ru-RU" altLang="ru-RU" sz="1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ru-RU" sz="1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детьми в трудной жизненной ситуации</a:t>
            </a:r>
          </a:p>
        </p:txBody>
      </p:sp>
      <p:sp>
        <p:nvSpPr>
          <p:cNvPr id="28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59513" y="1814513"/>
            <a:ext cx="4427537" cy="538162"/>
          </a:xfrm>
        </p:spPr>
        <p:txBody>
          <a:bodyPr rtlCol="0">
            <a:normAutofit fontScale="40000" lnSpcReduction="20000"/>
          </a:bodyPr>
          <a:lstStyle/>
          <a:p>
            <a:pPr algn="l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altLang="ru-RU" sz="8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«АИСТЕНОК» </a:t>
            </a:r>
          </a:p>
          <a:p>
            <a:pPr algn="l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altLang="ru-RU" dirty="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07" name="Прямоугольник 2"/>
          <p:cNvSpPr>
            <a:spLocks noChangeArrowheads="1"/>
          </p:cNvSpPr>
          <p:nvPr/>
        </p:nvSpPr>
        <p:spPr bwMode="auto">
          <a:xfrm>
            <a:off x="5056188" y="3348038"/>
            <a:ext cx="5856287" cy="318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3300">
                <a:latin typeface="Arial Black" pitchFamily="34" charset="0"/>
              </a:rPr>
              <a:t>Автоматизация процесса работы НКО – </a:t>
            </a:r>
            <a:endParaRPr lang="en-US" altLang="ru-RU" sz="3300">
              <a:latin typeface="Arial Black" pitchFamily="34" charset="0"/>
            </a:endParaRPr>
          </a:p>
          <a:p>
            <a:r>
              <a:rPr lang="ru-RU" altLang="ru-RU" sz="3300">
                <a:latin typeface="Arial Black" pitchFamily="34" charset="0"/>
              </a:rPr>
              <a:t>системность операционная деятельность, цифровизаци</a:t>
            </a:r>
            <a:r>
              <a:rPr lang="ru-RU" altLang="ru-RU" sz="3600">
                <a:latin typeface="Arial Black" pitchFamily="34" charset="0"/>
              </a:rPr>
              <a:t>я</a:t>
            </a:r>
          </a:p>
        </p:txBody>
      </p:sp>
      <p:graphicFrame>
        <p:nvGraphicFramePr>
          <p:cNvPr id="6200" name="Object 56"/>
          <p:cNvGraphicFramePr>
            <a:graphicFrameLocks noChangeAspect="1"/>
          </p:cNvGraphicFramePr>
          <p:nvPr/>
        </p:nvGraphicFramePr>
        <p:xfrm>
          <a:off x="7620000" y="2589213"/>
          <a:ext cx="4619625" cy="4303712"/>
        </p:xfrm>
        <a:graphic>
          <a:graphicData uri="http://schemas.openxmlformats.org/presentationml/2006/ole">
            <p:oleObj spid="_x0000_s6200" name="CorelDRAW" r:id="rId9" imgW="4667760" imgH="4341600" progId="">
              <p:embed/>
            </p:oleObj>
          </a:graphicData>
        </a:graphic>
      </p:graphicFrame>
      <p:graphicFrame>
        <p:nvGraphicFramePr>
          <p:cNvPr id="6201" name="Object 57"/>
          <p:cNvGraphicFramePr>
            <a:graphicFrameLocks noChangeAspect="1"/>
          </p:cNvGraphicFramePr>
          <p:nvPr/>
        </p:nvGraphicFramePr>
        <p:xfrm>
          <a:off x="5056188" y="1931988"/>
          <a:ext cx="1203325" cy="1041400"/>
        </p:xfrm>
        <a:graphic>
          <a:graphicData uri="http://schemas.openxmlformats.org/presentationml/2006/ole">
            <p:oleObj spid="_x0000_s6201" name="CorelDRAW" r:id="rId10" imgW="987840" imgH="855000" progId="">
              <p:embed/>
            </p:oleObj>
          </a:graphicData>
        </a:graphic>
      </p:graphicFrame>
      <p:graphicFrame>
        <p:nvGraphicFramePr>
          <p:cNvPr id="6202" name="Object 58"/>
          <p:cNvGraphicFramePr>
            <a:graphicFrameLocks noChangeAspect="1"/>
          </p:cNvGraphicFramePr>
          <p:nvPr/>
        </p:nvGraphicFramePr>
        <p:xfrm>
          <a:off x="1036638" y="5367338"/>
          <a:ext cx="1417637" cy="1792287"/>
        </p:xfrm>
        <a:graphic>
          <a:graphicData uri="http://schemas.openxmlformats.org/presentationml/2006/ole">
            <p:oleObj spid="_x0000_s6202" name="CorelDRAW" r:id="rId11" imgW="1144080" imgH="144504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09" name="Рисунок 21"/>
          <p:cNvPicPr>
            <a:picLocks noChangeAspect="1"/>
          </p:cNvPicPr>
          <p:nvPr/>
        </p:nvPicPr>
        <p:blipFill>
          <a:blip r:embed="rId4"/>
          <a:srcRect l="5276"/>
          <a:stretch>
            <a:fillRect/>
          </a:stretch>
        </p:blipFill>
        <p:spPr bwMode="auto">
          <a:xfrm>
            <a:off x="-11113" y="0"/>
            <a:ext cx="12203113" cy="1090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B46312-E8EF-4B51-8250-EB6403ACE50E}" type="slidenum">
              <a:rPr lang="ru-RU"/>
              <a:pPr>
                <a:defRPr/>
              </a:pPr>
              <a:t>2</a:t>
            </a:fld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276225" y="2897188"/>
            <a:ext cx="2228850" cy="2228850"/>
          </a:xfrm>
          <a:prstGeom prst="ellipse">
            <a:avLst/>
          </a:prstGeom>
          <a:solidFill>
            <a:srgbClr val="FFE8D1"/>
          </a:solidFill>
          <a:ln w="1016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Заголовок 1"/>
          <p:cNvSpPr txBox="1">
            <a:spLocks/>
          </p:cNvSpPr>
          <p:nvPr/>
        </p:nvSpPr>
        <p:spPr>
          <a:xfrm>
            <a:off x="623888" y="2503488"/>
            <a:ext cx="10052050" cy="3852862"/>
          </a:xfrm>
          <a:prstGeom prst="rect">
            <a:avLst/>
          </a:prstGeom>
        </p:spPr>
        <p:txBody>
          <a:bodyPr/>
          <a:lstStyle/>
          <a:p>
            <a:pPr algn="just">
              <a:spcBef>
                <a:spcPts val="1200"/>
              </a:spcBef>
            </a:pPr>
            <a:r>
              <a:rPr lang="en-US" altLang="ru-RU" sz="2000" b="1">
                <a:solidFill>
                  <a:srgbClr val="404040"/>
                </a:solidFill>
              </a:rPr>
              <a:t>Google </a:t>
            </a:r>
            <a:r>
              <a:rPr lang="ru-RU" altLang="ru-RU" sz="2000" b="1">
                <a:solidFill>
                  <a:srgbClr val="404040"/>
                </a:solidFill>
              </a:rPr>
              <a:t>        </a:t>
            </a:r>
            <a:r>
              <a:rPr lang="ru-RU" altLang="ru-RU" sz="2000">
                <a:solidFill>
                  <a:srgbClr val="404040"/>
                </a:solidFill>
              </a:rPr>
              <a:t>для некоммерческих организаций. </a:t>
            </a:r>
            <a:r>
              <a:rPr lang="ru-RU" altLang="ru-RU" sz="2000" b="1">
                <a:solidFill>
                  <a:srgbClr val="404040"/>
                </a:solidFill>
                <a:hlinkClick r:id="rId5"/>
              </a:rPr>
              <a:t>Ссылка </a:t>
            </a:r>
            <a:r>
              <a:rPr lang="ru-RU" altLang="ru-RU" sz="2000">
                <a:solidFill>
                  <a:srgbClr val="404040"/>
                </a:solidFill>
              </a:rPr>
              <a:t>для регистрации НКО.</a:t>
            </a:r>
            <a:endParaRPr lang="ru-RU" altLang="ru-RU" sz="2000" b="1">
              <a:solidFill>
                <a:srgbClr val="404040"/>
              </a:solidFill>
            </a:endParaRPr>
          </a:p>
          <a:p>
            <a:pPr algn="just">
              <a:spcBef>
                <a:spcPts val="1200"/>
              </a:spcBef>
            </a:pPr>
            <a:r>
              <a:rPr lang="ru-RU" altLang="ru-RU" sz="2000">
                <a:solidFill>
                  <a:srgbClr val="404040"/>
                </a:solidFill>
              </a:rPr>
              <a:t>Программа </a:t>
            </a:r>
            <a:r>
              <a:rPr lang="ru-RU" altLang="ru-RU" sz="2000" b="1">
                <a:solidFill>
                  <a:srgbClr val="404040"/>
                </a:solidFill>
                <a:hlinkClick r:id="rId6"/>
              </a:rPr>
              <a:t>TeploDigital</a:t>
            </a:r>
            <a:r>
              <a:rPr lang="ru-RU" altLang="ru-RU" sz="2000">
                <a:solidFill>
                  <a:srgbClr val="404040"/>
                </a:solidFill>
              </a:rPr>
              <a:t> оказывает помощь НКО, предлагая им доступ к программам пожертвований программного обеспечения и специальных дисконтных предложений от ряда партнеров-доноров. </a:t>
            </a:r>
          </a:p>
        </p:txBody>
      </p:sp>
      <p:sp>
        <p:nvSpPr>
          <p:cNvPr id="3113" name="Прямоугольник 2"/>
          <p:cNvSpPr>
            <a:spLocks noChangeArrowheads="1"/>
          </p:cNvSpPr>
          <p:nvPr/>
        </p:nvSpPr>
        <p:spPr bwMode="auto">
          <a:xfrm>
            <a:off x="623888" y="1552575"/>
            <a:ext cx="1034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2800" b="1">
                <a:solidFill>
                  <a:srgbClr val="E33024"/>
                </a:solidFill>
                <a:latin typeface="Arial Black" pitchFamily="34" charset="0"/>
              </a:rPr>
              <a:t>ИНСТРУМЕНТЫ ДЛЯ НЕКОММЕРЧЕСКИХ ОРГАНИЗАЦИЙ</a:t>
            </a:r>
          </a:p>
        </p:txBody>
      </p:sp>
      <p:sp>
        <p:nvSpPr>
          <p:cNvPr id="3114" name="TextBox 19"/>
          <p:cNvSpPr txBox="1">
            <a:spLocks noChangeArrowheads="1"/>
          </p:cNvSpPr>
          <p:nvPr/>
        </p:nvSpPr>
        <p:spPr bwMode="auto">
          <a:xfrm>
            <a:off x="1701800" y="411163"/>
            <a:ext cx="35560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" b="1"/>
              <a:t>СТАЖИРОВОЧНАЯ ПЛОЩАДКА </a:t>
            </a:r>
          </a:p>
          <a:p>
            <a:r>
              <a:rPr lang="ru-RU" sz="800" b="1"/>
              <a:t>НА ЗАЩИТЕ СЕМЬИ И ДЕТСТВА</a:t>
            </a:r>
            <a:endParaRPr lang="ru-RU" sz="800" b="1">
              <a:solidFill>
                <a:srgbClr val="922647"/>
              </a:solidFill>
            </a:endParaRPr>
          </a:p>
          <a:p>
            <a:r>
              <a:rPr lang="ru-RU" sz="800"/>
              <a:t>для руководителей СРЦ</a:t>
            </a:r>
            <a:endParaRPr lang="ru-RU" sz="800" b="1"/>
          </a:p>
        </p:txBody>
      </p:sp>
      <p:graphicFrame>
        <p:nvGraphicFramePr>
          <p:cNvPr id="3108" name="Object 36"/>
          <p:cNvGraphicFramePr>
            <a:graphicFrameLocks noChangeAspect="1"/>
          </p:cNvGraphicFramePr>
          <p:nvPr/>
        </p:nvGraphicFramePr>
        <p:xfrm>
          <a:off x="581025" y="198438"/>
          <a:ext cx="923925" cy="800100"/>
        </p:xfrm>
        <a:graphic>
          <a:graphicData uri="http://schemas.openxmlformats.org/presentationml/2006/ole">
            <p:oleObj spid="_x0000_s3108" name="CorelDRAW" r:id="rId7" imgW="987840" imgH="855000" progId="">
              <p:embed/>
            </p:oleObj>
          </a:graphicData>
        </a:graphic>
      </p:graphicFrame>
      <p:pic>
        <p:nvPicPr>
          <p:cNvPr id="3115" name="Рисунок 18"/>
          <p:cNvPicPr>
            <a:picLocks noChangeAspect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433763" y="4144963"/>
            <a:ext cx="6270625" cy="100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16" name="Рисунок 25"/>
          <p:cNvPicPr>
            <a:picLocks noChangeAspect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54050" y="2449513"/>
            <a:ext cx="1058863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17" name="Рисунок 27"/>
          <p:cNvPicPr>
            <a:picLocks noChangeAspect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654050" y="5208588"/>
            <a:ext cx="20955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" name="TextBox 28"/>
          <p:cNvSpPr txBox="1"/>
          <p:nvPr/>
        </p:nvSpPr>
        <p:spPr>
          <a:xfrm>
            <a:off x="2938463" y="5308600"/>
            <a:ext cx="8780462" cy="8223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ru-RU" sz="2400">
                <a:solidFill>
                  <a:srgbClr val="404040"/>
                </a:solidFill>
              </a:rPr>
              <a:t>Социальный проект </a:t>
            </a:r>
            <a:r>
              <a:rPr lang="ru-RU" sz="2400" b="1">
                <a:solidFill>
                  <a:srgbClr val="404040"/>
                </a:solidFill>
                <a:hlinkClick r:id="rId11"/>
              </a:rPr>
              <a:t>Яндекса</a:t>
            </a:r>
            <a:r>
              <a:rPr lang="ru-RU" sz="2400">
                <a:solidFill>
                  <a:srgbClr val="404040"/>
                </a:solidFill>
              </a:rPr>
              <a:t>.</a:t>
            </a:r>
            <a:r>
              <a:rPr lang="ru-RU" sz="2400" b="1">
                <a:solidFill>
                  <a:srgbClr val="404040"/>
                </a:solidFill>
              </a:rPr>
              <a:t> </a:t>
            </a:r>
            <a:r>
              <a:rPr lang="ru-RU" sz="2400">
                <a:solidFill>
                  <a:srgbClr val="404040"/>
                </a:solidFill>
              </a:rPr>
              <a:t>Сервисы для НКО, Такси для людей с особыми потребностями, Яндекс телефония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85" name="Рисунок 21"/>
          <p:cNvPicPr>
            <a:picLocks noChangeAspect="1"/>
          </p:cNvPicPr>
          <p:nvPr/>
        </p:nvPicPr>
        <p:blipFill>
          <a:blip r:embed="rId4"/>
          <a:srcRect l="5276"/>
          <a:stretch>
            <a:fillRect/>
          </a:stretch>
        </p:blipFill>
        <p:spPr bwMode="auto">
          <a:xfrm>
            <a:off x="-11113" y="0"/>
            <a:ext cx="12203113" cy="1090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8604250" y="6386513"/>
            <a:ext cx="2743200" cy="365125"/>
          </a:xfrm>
        </p:spPr>
        <p:txBody>
          <a:bodyPr/>
          <a:lstStyle/>
          <a:p>
            <a:pPr>
              <a:defRPr/>
            </a:pPr>
            <a:fld id="{2CFE526B-7003-4787-9526-7D3B423D0A28}" type="slidenum">
              <a:rPr lang="ru-RU"/>
              <a:pPr>
                <a:defRPr/>
              </a:pPr>
              <a:t>3</a:t>
            </a:fld>
            <a:endParaRPr lang="ru-RU" dirty="0"/>
          </a:p>
        </p:txBody>
      </p:sp>
      <p:sp>
        <p:nvSpPr>
          <p:cNvPr id="7187" name="Прямоугольник 2"/>
          <p:cNvSpPr>
            <a:spLocks noChangeArrowheads="1"/>
          </p:cNvSpPr>
          <p:nvPr/>
        </p:nvSpPr>
        <p:spPr bwMode="auto">
          <a:xfrm>
            <a:off x="623888" y="1277938"/>
            <a:ext cx="104521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2800" b="1">
                <a:solidFill>
                  <a:srgbClr val="E33024"/>
                </a:solidFill>
                <a:latin typeface="Arial Black" pitchFamily="34" charset="0"/>
              </a:rPr>
              <a:t>ИНСТРУМЕНТЫ ДЛЯ СОВМЕСТНОЙ РАБОТЫ ОНЛАЙН</a:t>
            </a:r>
          </a:p>
        </p:txBody>
      </p:sp>
      <p:sp>
        <p:nvSpPr>
          <p:cNvPr id="7188" name="TextBox 19"/>
          <p:cNvSpPr txBox="1">
            <a:spLocks noChangeArrowheads="1"/>
          </p:cNvSpPr>
          <p:nvPr/>
        </p:nvSpPr>
        <p:spPr bwMode="auto">
          <a:xfrm>
            <a:off x="1701800" y="411163"/>
            <a:ext cx="35560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" b="1"/>
              <a:t>СТАЖИРОВОЧНАЯ ПЛОЩАДКА </a:t>
            </a:r>
          </a:p>
          <a:p>
            <a:r>
              <a:rPr lang="ru-RU" sz="800" b="1"/>
              <a:t>НА ЗАЩИТЕ СЕМЬИ И ДЕТСТВА</a:t>
            </a:r>
            <a:endParaRPr lang="ru-RU" sz="800" b="1">
              <a:solidFill>
                <a:srgbClr val="922647"/>
              </a:solidFill>
            </a:endParaRPr>
          </a:p>
          <a:p>
            <a:r>
              <a:rPr lang="ru-RU" sz="800"/>
              <a:t>для руководителей СРЦ</a:t>
            </a:r>
            <a:endParaRPr lang="ru-RU" sz="800" b="1"/>
          </a:p>
        </p:txBody>
      </p:sp>
      <p:graphicFrame>
        <p:nvGraphicFramePr>
          <p:cNvPr id="7184" name="Object 16"/>
          <p:cNvGraphicFramePr>
            <a:graphicFrameLocks noChangeAspect="1"/>
          </p:cNvGraphicFramePr>
          <p:nvPr/>
        </p:nvGraphicFramePr>
        <p:xfrm>
          <a:off x="581025" y="198438"/>
          <a:ext cx="923925" cy="800100"/>
        </p:xfrm>
        <a:graphic>
          <a:graphicData uri="http://schemas.openxmlformats.org/presentationml/2006/ole">
            <p:oleObj spid="_x0000_s7184" name="CorelDRAW" r:id="rId5" imgW="987840" imgH="855000" progId="">
              <p:embed/>
            </p:oleObj>
          </a:graphicData>
        </a:graphic>
      </p:graphicFrame>
      <p:pic>
        <p:nvPicPr>
          <p:cNvPr id="7189" name="Рисунок 3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544638" y="2152650"/>
            <a:ext cx="892175" cy="989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476500" y="2074863"/>
            <a:ext cx="2847975" cy="11906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ru-RU">
                <a:solidFill>
                  <a:srgbClr val="404040"/>
                </a:solidFill>
              </a:rPr>
              <a:t>Журнал услуг, списки зарегистрировавшихся на мероприятия, ответы из форм обратной связи</a:t>
            </a:r>
          </a:p>
        </p:txBody>
      </p:sp>
      <p:pic>
        <p:nvPicPr>
          <p:cNvPr id="7191" name="Рисунок 5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824538" y="2124075"/>
            <a:ext cx="1077912" cy="93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6902450" y="2066925"/>
            <a:ext cx="3443288" cy="11906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>
                <a:solidFill>
                  <a:srgbClr val="404040"/>
                </a:solidFill>
              </a:rPr>
              <a:t>Совместная работа с актуальной версией файла. Возможность просмотреть историю изменений</a:t>
            </a:r>
            <a:endParaRPr lang="ru-RU">
              <a:solidFill>
                <a:srgbClr val="404040"/>
              </a:solidFill>
              <a:latin typeface="Calibri" pitchFamily="34" charset="0"/>
            </a:endParaRPr>
          </a:p>
        </p:txBody>
      </p:sp>
      <p:pic>
        <p:nvPicPr>
          <p:cNvPr id="7193" name="Рисунок 8"/>
          <p:cNvPicPr>
            <a:picLocks noChangeAspect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504950" y="3314700"/>
            <a:ext cx="1011238" cy="85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TextBox 17"/>
          <p:cNvSpPr txBox="1"/>
          <p:nvPr/>
        </p:nvSpPr>
        <p:spPr>
          <a:xfrm>
            <a:off x="2476500" y="3340100"/>
            <a:ext cx="2735263" cy="9159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ru-RU">
                <a:solidFill>
                  <a:srgbClr val="404040"/>
                </a:solidFill>
              </a:rPr>
              <a:t>Хранение документов, (фотографий, видео, презентаций и т.д.)</a:t>
            </a:r>
          </a:p>
        </p:txBody>
      </p:sp>
      <p:pic>
        <p:nvPicPr>
          <p:cNvPr id="7195" name="Рисунок 9"/>
          <p:cNvPicPr>
            <a:picLocks noChangeAspect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999163" y="3281363"/>
            <a:ext cx="730250" cy="92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Прямоугольник 22"/>
          <p:cNvSpPr/>
          <p:nvPr/>
        </p:nvSpPr>
        <p:spPr>
          <a:xfrm>
            <a:off x="6896100" y="3303588"/>
            <a:ext cx="4987925" cy="146526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>
                <a:solidFill>
                  <a:srgbClr val="404040"/>
                </a:solidFill>
              </a:rPr>
              <a:t>Формы для регистрации на мероприятия, анкеты обратной связи. Разные типы вопросов (открытые, закрытые, многовариантные, шкалы и т.д.). Автоматическое создание диаграмм</a:t>
            </a:r>
            <a:endParaRPr lang="ru-RU">
              <a:solidFill>
                <a:srgbClr val="404040"/>
              </a:solidFill>
              <a:latin typeface="Calibri" pitchFamily="34" charset="0"/>
            </a:endParaRPr>
          </a:p>
        </p:txBody>
      </p:sp>
      <p:pic>
        <p:nvPicPr>
          <p:cNvPr id="7197" name="Рисунок 10"/>
          <p:cNvPicPr>
            <a:picLocks noChangeAspect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1527175" y="4414838"/>
            <a:ext cx="927100" cy="98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" name="TextBox 23"/>
          <p:cNvSpPr txBox="1"/>
          <p:nvPr/>
        </p:nvSpPr>
        <p:spPr>
          <a:xfrm>
            <a:off x="2476500" y="4502150"/>
            <a:ext cx="2735263" cy="9159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ru-RU">
                <a:solidFill>
                  <a:srgbClr val="404040"/>
                </a:solidFill>
              </a:rPr>
              <a:t>Заметки. Создание списков необходимых вещей/задач </a:t>
            </a:r>
          </a:p>
        </p:txBody>
      </p:sp>
      <p:pic>
        <p:nvPicPr>
          <p:cNvPr id="7199" name="Рисунок 13"/>
          <p:cNvPicPr>
            <a:picLocks noChangeAspect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5819775" y="4422775"/>
            <a:ext cx="1076325" cy="91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TextBox 24"/>
          <p:cNvSpPr txBox="1"/>
          <p:nvPr/>
        </p:nvSpPr>
        <p:spPr>
          <a:xfrm>
            <a:off x="6902450" y="4752975"/>
            <a:ext cx="4264025" cy="6413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ru-RU">
                <a:solidFill>
                  <a:srgbClr val="404040"/>
                </a:solidFill>
              </a:rPr>
              <a:t>Планирование мероприятий, учет загруженности специалистов</a:t>
            </a:r>
          </a:p>
        </p:txBody>
      </p:sp>
      <p:pic>
        <p:nvPicPr>
          <p:cNvPr id="7201" name="Рисунок 1"/>
          <p:cNvPicPr>
            <a:picLocks noChangeAspect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1663700" y="5600700"/>
            <a:ext cx="693738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TextBox 25"/>
          <p:cNvSpPr txBox="1"/>
          <p:nvPr/>
        </p:nvSpPr>
        <p:spPr>
          <a:xfrm>
            <a:off x="2454275" y="5524500"/>
            <a:ext cx="2900363" cy="11906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ru-RU">
                <a:solidFill>
                  <a:srgbClr val="404040"/>
                </a:solidFill>
              </a:rPr>
              <a:t>Создание собственной карты партнерских организаций с размещением контактов</a:t>
            </a:r>
          </a:p>
        </p:txBody>
      </p:sp>
      <p:pic>
        <p:nvPicPr>
          <p:cNvPr id="7203" name="Рисунок 2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5929313" y="5492750"/>
            <a:ext cx="863600" cy="93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TextBox 26"/>
          <p:cNvSpPr txBox="1"/>
          <p:nvPr/>
        </p:nvSpPr>
        <p:spPr>
          <a:xfrm>
            <a:off x="6902450" y="5614988"/>
            <a:ext cx="4438650" cy="9159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ru-RU">
                <a:solidFill>
                  <a:srgbClr val="404040"/>
                </a:solidFill>
              </a:rPr>
              <a:t>Создание собственного видеоконтента (обучающие лекции,  инструкции). Возможен доступ по ссылке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02" name="Рисунок 21"/>
          <p:cNvPicPr>
            <a:picLocks noChangeAspect="1"/>
          </p:cNvPicPr>
          <p:nvPr/>
        </p:nvPicPr>
        <p:blipFill>
          <a:blip r:embed="rId4"/>
          <a:srcRect l="5276"/>
          <a:stretch>
            <a:fillRect/>
          </a:stretch>
        </p:blipFill>
        <p:spPr bwMode="auto">
          <a:xfrm>
            <a:off x="-11113" y="0"/>
            <a:ext cx="12203113" cy="1090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8604250" y="6386513"/>
            <a:ext cx="2743200" cy="365125"/>
          </a:xfrm>
        </p:spPr>
        <p:txBody>
          <a:bodyPr/>
          <a:lstStyle/>
          <a:p>
            <a:pPr>
              <a:defRPr/>
            </a:pPr>
            <a:fld id="{A70E19B9-2931-4C21-81F1-E4B9B06D302B}" type="slidenum">
              <a:rPr lang="ru-RU"/>
              <a:pPr>
                <a:defRPr/>
              </a:pPr>
              <a:t>4</a:t>
            </a:fld>
            <a:endParaRPr lang="ru-RU" dirty="0"/>
          </a:p>
        </p:txBody>
      </p:sp>
      <p:sp>
        <p:nvSpPr>
          <p:cNvPr id="8204" name="Прямоугольник 2"/>
          <p:cNvSpPr>
            <a:spLocks noChangeArrowheads="1"/>
          </p:cNvSpPr>
          <p:nvPr/>
        </p:nvSpPr>
        <p:spPr bwMode="auto">
          <a:xfrm>
            <a:off x="623888" y="1244600"/>
            <a:ext cx="110585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2800" b="1">
                <a:solidFill>
                  <a:srgbClr val="E33024"/>
                </a:solidFill>
                <a:latin typeface="Arial Black" pitchFamily="34" charset="0"/>
              </a:rPr>
              <a:t>ПОЛЕЗНЫЕ САЙТЫ И ПОИСК </a:t>
            </a:r>
            <a:r>
              <a:rPr lang="en-US" altLang="ru-RU" sz="2800" b="1">
                <a:solidFill>
                  <a:srgbClr val="E33024"/>
                </a:solidFill>
                <a:latin typeface="Arial Black" pitchFamily="34" charset="0"/>
              </a:rPr>
              <a:t>IT-</a:t>
            </a:r>
            <a:r>
              <a:rPr lang="ru-RU" altLang="ru-RU" sz="2800" b="1">
                <a:solidFill>
                  <a:srgbClr val="E33024"/>
                </a:solidFill>
                <a:latin typeface="Arial Black" pitchFamily="34" charset="0"/>
              </a:rPr>
              <a:t>ВОЛОНТЕРОВ</a:t>
            </a:r>
          </a:p>
        </p:txBody>
      </p:sp>
      <p:sp>
        <p:nvSpPr>
          <p:cNvPr id="8205" name="TextBox 19"/>
          <p:cNvSpPr txBox="1">
            <a:spLocks noChangeArrowheads="1"/>
          </p:cNvSpPr>
          <p:nvPr/>
        </p:nvSpPr>
        <p:spPr bwMode="auto">
          <a:xfrm>
            <a:off x="1701800" y="411163"/>
            <a:ext cx="35560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" b="1"/>
              <a:t>СТАЖИРОВОЧНАЯ ПЛОЩАДКА </a:t>
            </a:r>
          </a:p>
          <a:p>
            <a:r>
              <a:rPr lang="ru-RU" sz="800" b="1"/>
              <a:t>НА ЗАЩИТЕ СЕМЬИ И ДЕТСТВА</a:t>
            </a:r>
            <a:endParaRPr lang="ru-RU" sz="800" b="1">
              <a:solidFill>
                <a:srgbClr val="922647"/>
              </a:solidFill>
            </a:endParaRPr>
          </a:p>
          <a:p>
            <a:r>
              <a:rPr lang="ru-RU" sz="800"/>
              <a:t>для руководителей СРЦ</a:t>
            </a:r>
            <a:endParaRPr lang="ru-RU" sz="800" b="1"/>
          </a:p>
        </p:txBody>
      </p:sp>
      <p:graphicFrame>
        <p:nvGraphicFramePr>
          <p:cNvPr id="8201" name="Object 9"/>
          <p:cNvGraphicFramePr>
            <a:graphicFrameLocks noChangeAspect="1"/>
          </p:cNvGraphicFramePr>
          <p:nvPr/>
        </p:nvGraphicFramePr>
        <p:xfrm>
          <a:off x="581025" y="198438"/>
          <a:ext cx="923925" cy="800100"/>
        </p:xfrm>
        <a:graphic>
          <a:graphicData uri="http://schemas.openxmlformats.org/presentationml/2006/ole">
            <p:oleObj spid="_x0000_s8201" name="CorelDRAW" r:id="rId5" imgW="987840" imgH="855000" progId="">
              <p:embed/>
            </p:oleObj>
          </a:graphicData>
        </a:graphic>
      </p:graphicFrame>
      <p:pic>
        <p:nvPicPr>
          <p:cNvPr id="8206" name="Рисунок 6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23888" y="2024063"/>
            <a:ext cx="2587625" cy="1074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" name="TextBox 27"/>
          <p:cNvSpPr txBox="1"/>
          <p:nvPr/>
        </p:nvSpPr>
        <p:spPr>
          <a:xfrm>
            <a:off x="3403600" y="2117725"/>
            <a:ext cx="7432675" cy="9159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ru-RU" b="1">
                <a:solidFill>
                  <a:srgbClr val="404040"/>
                </a:solidFill>
                <a:hlinkClick r:id="rId7"/>
              </a:rPr>
              <a:t>Теплица социальных технологий</a:t>
            </a:r>
            <a:r>
              <a:rPr lang="ru-RU">
                <a:solidFill>
                  <a:srgbClr val="404040"/>
                </a:solidFill>
              </a:rPr>
              <a:t>. Подборка статей с бесплатными сервисами для онлайн работы (создание сайтов, работа с фото- и видеоредакторами), обучающие курсы </a:t>
            </a:r>
          </a:p>
        </p:txBody>
      </p:sp>
      <p:pic>
        <p:nvPicPr>
          <p:cNvPr id="8208" name="Рисунок 14"/>
          <p:cNvPicPr>
            <a:picLocks noChangeAspect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23888" y="3687763"/>
            <a:ext cx="240665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" name="TextBox 28"/>
          <p:cNvSpPr txBox="1"/>
          <p:nvPr/>
        </p:nvSpPr>
        <p:spPr>
          <a:xfrm>
            <a:off x="3403600" y="3525838"/>
            <a:ext cx="8096250" cy="11906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ru-RU" b="1">
                <a:solidFill>
                  <a:srgbClr val="404040"/>
                </a:solidFill>
                <a:hlinkClick r:id="rId9"/>
              </a:rPr>
              <a:t>IT-волонтёр</a:t>
            </a:r>
            <a:r>
              <a:rPr lang="ru-RU" b="1">
                <a:solidFill>
                  <a:srgbClr val="404040"/>
                </a:solidFill>
              </a:rPr>
              <a:t> – </a:t>
            </a:r>
            <a:r>
              <a:rPr lang="ru-RU">
                <a:solidFill>
                  <a:srgbClr val="404040"/>
                </a:solidFill>
              </a:rPr>
              <a:t>это онлайн-платформа обмена знаниями и навыками в сфере информационных технологий, созданная для помощи некоммерческим проектам. </a:t>
            </a:r>
            <a:r>
              <a:rPr lang="ru-RU" b="1">
                <a:solidFill>
                  <a:srgbClr val="404040"/>
                </a:solidFill>
              </a:rPr>
              <a:t>Поиск помощников</a:t>
            </a:r>
            <a:r>
              <a:rPr lang="ru-RU">
                <a:solidFill>
                  <a:srgbClr val="404040"/>
                </a:solidFill>
              </a:rPr>
              <a:t> (программист, дизайнер, журналист, копирайтер или фоторедактор)</a:t>
            </a:r>
          </a:p>
        </p:txBody>
      </p:sp>
      <p:pic>
        <p:nvPicPr>
          <p:cNvPr id="8210" name="Рисунок 16"/>
          <p:cNvPicPr>
            <a:picLocks noChangeAspect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623888" y="5146675"/>
            <a:ext cx="2406650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" name="TextBox 29"/>
          <p:cNvSpPr txBox="1"/>
          <p:nvPr/>
        </p:nvSpPr>
        <p:spPr>
          <a:xfrm>
            <a:off x="3378200" y="5149850"/>
            <a:ext cx="7980363" cy="1465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ru-RU" b="1">
                <a:solidFill>
                  <a:srgbClr val="404040"/>
                </a:solidFill>
                <a:hlinkClick r:id="rId11"/>
              </a:rPr>
              <a:t>Пасека </a:t>
            </a:r>
            <a:r>
              <a:rPr lang="ru-RU">
                <a:solidFill>
                  <a:srgbClr val="404040"/>
                </a:solidFill>
              </a:rPr>
              <a:t>— сообщество веб-студий, агентств, IT-компаний и независимых профессионалов, заинтересованных в работе с некоммерческими организациями и социальными проектами. Если у Вас есть знакомые профессионалы в IT-сфере – предложите им вступить в проект и помочь другим НКО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30" name="Рисунок 18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15875" y="346075"/>
            <a:ext cx="4246563" cy="5021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9231" name="Группа 21"/>
          <p:cNvGrpSpPr>
            <a:grpSpLocks/>
          </p:cNvGrpSpPr>
          <p:nvPr/>
        </p:nvGrpSpPr>
        <p:grpSpPr bwMode="auto">
          <a:xfrm>
            <a:off x="6657975" y="119063"/>
            <a:ext cx="5202238" cy="963612"/>
            <a:chOff x="3626920" y="1168939"/>
            <a:chExt cx="5201338" cy="964661"/>
          </a:xfrm>
        </p:grpSpPr>
        <p:pic>
          <p:nvPicPr>
            <p:cNvPr id="9235" name="Рисунок 22"/>
            <p:cNvPicPr>
              <a:picLocks noChangeAspect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3626920" y="1168939"/>
              <a:ext cx="694723" cy="8607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236" name="Рисунок 23"/>
            <p:cNvPicPr>
              <a:picLocks noChangeAspect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4956896" y="1599328"/>
              <a:ext cx="998029" cy="3609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237" name="Рисунок 24"/>
            <p:cNvPicPr>
              <a:picLocks noChangeAspect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7755673" y="1599328"/>
              <a:ext cx="1072585" cy="3609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238" name="Рисунок 25"/>
            <p:cNvPicPr>
              <a:picLocks noChangeAspect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6463775" y="1427399"/>
              <a:ext cx="783049" cy="7062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7" name="Заголовок 1"/>
          <p:cNvSpPr>
            <a:spLocks noGrp="1"/>
          </p:cNvSpPr>
          <p:nvPr>
            <p:ph type="ctrTitle"/>
          </p:nvPr>
        </p:nvSpPr>
        <p:spPr>
          <a:xfrm>
            <a:off x="6423025" y="2297113"/>
            <a:ext cx="4214813" cy="1049337"/>
          </a:xfrm>
        </p:spPr>
        <p:txBody>
          <a:bodyPr rtlCol="0" anchor="t">
            <a:no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ru-RU" altLang="ru-RU" sz="1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Межрегиональная общественная организация по содействию семьям </a:t>
            </a:r>
            <a:br>
              <a:rPr lang="ru-RU" altLang="ru-RU" sz="1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ru-RU" sz="1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детьми в трудной жизненной ситуации</a:t>
            </a:r>
          </a:p>
        </p:txBody>
      </p:sp>
      <p:sp>
        <p:nvSpPr>
          <p:cNvPr id="28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59513" y="1814513"/>
            <a:ext cx="4427537" cy="538162"/>
          </a:xfrm>
        </p:spPr>
        <p:txBody>
          <a:bodyPr rtlCol="0">
            <a:normAutofit fontScale="40000" lnSpcReduction="20000"/>
          </a:bodyPr>
          <a:lstStyle/>
          <a:p>
            <a:pPr algn="l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altLang="ru-RU" sz="8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«АИСТЕНОК» </a:t>
            </a:r>
          </a:p>
          <a:p>
            <a:pPr algn="l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altLang="ru-RU" dirty="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34" name="Прямоугольник 2"/>
          <p:cNvSpPr>
            <a:spLocks noChangeArrowheads="1"/>
          </p:cNvSpPr>
          <p:nvPr/>
        </p:nvSpPr>
        <p:spPr bwMode="auto">
          <a:xfrm>
            <a:off x="4605338" y="3825875"/>
            <a:ext cx="6392862" cy="595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3300">
                <a:solidFill>
                  <a:srgbClr val="E33024"/>
                </a:solidFill>
                <a:latin typeface="Arial Black" pitchFamily="34" charset="0"/>
              </a:rPr>
              <a:t>СПАСИБО ЗА ВНИМАНИЕ</a:t>
            </a:r>
            <a:endParaRPr lang="ru-RU" altLang="ru-RU" sz="3600">
              <a:solidFill>
                <a:srgbClr val="E33024"/>
              </a:solidFill>
              <a:latin typeface="Arial Black" pitchFamily="34" charset="0"/>
            </a:endParaRPr>
          </a:p>
        </p:txBody>
      </p:sp>
      <p:graphicFrame>
        <p:nvGraphicFramePr>
          <p:cNvPr id="9227" name="Object 11"/>
          <p:cNvGraphicFramePr>
            <a:graphicFrameLocks noChangeAspect="1"/>
          </p:cNvGraphicFramePr>
          <p:nvPr/>
        </p:nvGraphicFramePr>
        <p:xfrm>
          <a:off x="7620000" y="2589213"/>
          <a:ext cx="4619625" cy="4303712"/>
        </p:xfrm>
        <a:graphic>
          <a:graphicData uri="http://schemas.openxmlformats.org/presentationml/2006/ole">
            <p:oleObj spid="_x0000_s9227" name="CorelDRAW" r:id="rId9" imgW="4667760" imgH="4341600" progId="">
              <p:embed/>
            </p:oleObj>
          </a:graphicData>
        </a:graphic>
      </p:graphicFrame>
      <p:graphicFrame>
        <p:nvGraphicFramePr>
          <p:cNvPr id="9228" name="Object 12"/>
          <p:cNvGraphicFramePr>
            <a:graphicFrameLocks noChangeAspect="1"/>
          </p:cNvGraphicFramePr>
          <p:nvPr/>
        </p:nvGraphicFramePr>
        <p:xfrm>
          <a:off x="5056188" y="1931988"/>
          <a:ext cx="1203325" cy="1041400"/>
        </p:xfrm>
        <a:graphic>
          <a:graphicData uri="http://schemas.openxmlformats.org/presentationml/2006/ole">
            <p:oleObj spid="_x0000_s9228" name="CorelDRAW" r:id="rId10" imgW="987840" imgH="855000" progId="">
              <p:embed/>
            </p:oleObj>
          </a:graphicData>
        </a:graphic>
      </p:graphicFrame>
      <p:graphicFrame>
        <p:nvGraphicFramePr>
          <p:cNvPr id="9229" name="Object 13"/>
          <p:cNvGraphicFramePr>
            <a:graphicFrameLocks noChangeAspect="1"/>
          </p:cNvGraphicFramePr>
          <p:nvPr/>
        </p:nvGraphicFramePr>
        <p:xfrm>
          <a:off x="479425" y="4727575"/>
          <a:ext cx="1417638" cy="1792288"/>
        </p:xfrm>
        <a:graphic>
          <a:graphicData uri="http://schemas.openxmlformats.org/presentationml/2006/ole">
            <p:oleObj spid="_x0000_s9229" name="CorelDRAW" r:id="rId11" imgW="1144080" imgH="144504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849</TotalTime>
  <Words>281</Words>
  <Application>Microsoft Office PowerPoint</Application>
  <PresentationFormat>Произвольный</PresentationFormat>
  <Paragraphs>36</Paragraphs>
  <Slides>5</Slides>
  <Notes>5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Calibri</vt:lpstr>
      <vt:lpstr>Arial</vt:lpstr>
      <vt:lpstr>Calibri Light</vt:lpstr>
      <vt:lpstr>Arial Black</vt:lpstr>
      <vt:lpstr>Тема Office</vt:lpstr>
      <vt:lpstr>CorelDRAW</vt:lpstr>
      <vt:lpstr>Межрегиональная общественная организация по содействию семьям  с детьми в трудной жизненной ситуации</vt:lpstr>
      <vt:lpstr>Слайд 2</vt:lpstr>
      <vt:lpstr>Слайд 3</vt:lpstr>
      <vt:lpstr>Слайд 4</vt:lpstr>
      <vt:lpstr>Межрегиональная общественная организация по содействию семьям  с детьми в трудной жизненной ситуации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Светлана Ченина</dc:creator>
  <cp:lastModifiedBy>Владелец</cp:lastModifiedBy>
  <cp:revision>59</cp:revision>
  <dcterms:created xsi:type="dcterms:W3CDTF">2021-10-24T11:39:04Z</dcterms:created>
  <dcterms:modified xsi:type="dcterms:W3CDTF">2021-11-07T19:19:28Z</dcterms:modified>
</cp:coreProperties>
</file>